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1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324" r:id="rId9"/>
    <p:sldId id="267" r:id="rId10"/>
    <p:sldId id="323" r:id="rId11"/>
    <p:sldId id="325" r:id="rId12"/>
    <p:sldId id="260" r:id="rId13"/>
    <p:sldId id="261" r:id="rId14"/>
    <p:sldId id="326" r:id="rId15"/>
    <p:sldId id="327" r:id="rId16"/>
    <p:sldId id="328" r:id="rId17"/>
    <p:sldId id="321" r:id="rId18"/>
    <p:sldId id="343" r:id="rId19"/>
    <p:sldId id="341" r:id="rId20"/>
    <p:sldId id="340" r:id="rId21"/>
    <p:sldId id="318" r:id="rId22"/>
    <p:sldId id="34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B8DCDB-7335-C208-1994-884A136E4A68}" v="218" dt="2025-09-18T21:04:43.833"/>
    <p1510:client id="{D326C19A-DABA-5118-7C34-129B574474A2}" v="29" dt="2025-09-18T14:13:41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49073A-78B0-4231-8CC9-5B07B660662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59CBB2-9EBC-4FC4-9B6F-5350BF21FC38}">
      <dgm:prSet/>
      <dgm:spPr/>
      <dgm:t>
        <a:bodyPr/>
        <a:lstStyle/>
        <a:p>
          <a:r>
            <a:rPr lang="en-US"/>
            <a:t>Caring – </a:t>
          </a:r>
          <a:r>
            <a:rPr lang="en-US" i="1"/>
            <a:t>care for and serve each other, the school and the wider environment.</a:t>
          </a:r>
          <a:endParaRPr lang="en-US"/>
        </a:p>
      </dgm:t>
    </dgm:pt>
    <dgm:pt modelId="{8B09290D-0F7C-40FA-8491-4EDB368EE803}" type="parTrans" cxnId="{AEADF292-DA01-40A2-AEF1-CBF7C2E5C584}">
      <dgm:prSet/>
      <dgm:spPr/>
      <dgm:t>
        <a:bodyPr/>
        <a:lstStyle/>
        <a:p>
          <a:endParaRPr lang="en-US"/>
        </a:p>
      </dgm:t>
    </dgm:pt>
    <dgm:pt modelId="{9506E67C-7017-4042-980E-B449D68820DD}" type="sibTrans" cxnId="{AEADF292-DA01-40A2-AEF1-CBF7C2E5C584}">
      <dgm:prSet/>
      <dgm:spPr/>
      <dgm:t>
        <a:bodyPr/>
        <a:lstStyle/>
        <a:p>
          <a:endParaRPr lang="en-US"/>
        </a:p>
      </dgm:t>
    </dgm:pt>
    <dgm:pt modelId="{FB6315C2-5B9B-47D6-921E-3B85FE99AB89}">
      <dgm:prSet/>
      <dgm:spPr/>
      <dgm:t>
        <a:bodyPr/>
        <a:lstStyle/>
        <a:p>
          <a:r>
            <a:rPr lang="en-US"/>
            <a:t>Confident – individuals who become confident, creative, interested citizens.</a:t>
          </a:r>
        </a:p>
      </dgm:t>
    </dgm:pt>
    <dgm:pt modelId="{D6201858-9674-499D-8A40-E2E01B88D6F7}" type="parTrans" cxnId="{435C3067-B162-409C-BDE2-7DA931E4C436}">
      <dgm:prSet/>
      <dgm:spPr/>
      <dgm:t>
        <a:bodyPr/>
        <a:lstStyle/>
        <a:p>
          <a:endParaRPr lang="en-US"/>
        </a:p>
      </dgm:t>
    </dgm:pt>
    <dgm:pt modelId="{EF94334B-9FB6-4D16-A625-17561D49AD8F}" type="sibTrans" cxnId="{435C3067-B162-409C-BDE2-7DA931E4C436}">
      <dgm:prSet/>
      <dgm:spPr/>
      <dgm:t>
        <a:bodyPr/>
        <a:lstStyle/>
        <a:p>
          <a:endParaRPr lang="en-US"/>
        </a:p>
      </dgm:t>
    </dgm:pt>
    <dgm:pt modelId="{2DE0F7BA-1A8C-4373-AA4C-FD9BAFB7339D}">
      <dgm:prSet/>
      <dgm:spPr/>
      <dgm:t>
        <a:bodyPr/>
        <a:lstStyle/>
        <a:p>
          <a:r>
            <a:rPr lang="en-US"/>
            <a:t>Capable – to equip pupils with the powerful knowledge and skills to express informed opinions, to make safe choices and to flourish in life.</a:t>
          </a:r>
        </a:p>
      </dgm:t>
    </dgm:pt>
    <dgm:pt modelId="{4D4408D3-C9C4-453C-810C-A82ED84E9921}" type="parTrans" cxnId="{D31D96DE-CE68-4154-9AF1-3EA253297916}">
      <dgm:prSet/>
      <dgm:spPr/>
      <dgm:t>
        <a:bodyPr/>
        <a:lstStyle/>
        <a:p>
          <a:endParaRPr lang="en-US"/>
        </a:p>
      </dgm:t>
    </dgm:pt>
    <dgm:pt modelId="{D05CF6BB-F0A5-4A81-BA6F-69ECD6784AE6}" type="sibTrans" cxnId="{D31D96DE-CE68-4154-9AF1-3EA253297916}">
      <dgm:prSet/>
      <dgm:spPr/>
      <dgm:t>
        <a:bodyPr/>
        <a:lstStyle/>
        <a:p>
          <a:endParaRPr lang="en-US"/>
        </a:p>
      </dgm:t>
    </dgm:pt>
    <dgm:pt modelId="{4457BC0B-3713-4974-81EA-4B7E67F07D55}" type="pres">
      <dgm:prSet presAssocID="{4749073A-78B0-4231-8CC9-5B07B660662F}" presName="vert0" presStyleCnt="0">
        <dgm:presLayoutVars>
          <dgm:dir/>
          <dgm:animOne val="branch"/>
          <dgm:animLvl val="lvl"/>
        </dgm:presLayoutVars>
      </dgm:prSet>
      <dgm:spPr/>
    </dgm:pt>
    <dgm:pt modelId="{B4CE2F99-B2E8-482E-83A4-BED33B304DA8}" type="pres">
      <dgm:prSet presAssocID="{7559CBB2-9EBC-4FC4-9B6F-5350BF21FC38}" presName="thickLine" presStyleLbl="alignNode1" presStyleIdx="0" presStyleCnt="3"/>
      <dgm:spPr/>
    </dgm:pt>
    <dgm:pt modelId="{D5330969-BEA8-4A0E-8CA5-C7953DD9DFE1}" type="pres">
      <dgm:prSet presAssocID="{7559CBB2-9EBC-4FC4-9B6F-5350BF21FC38}" presName="horz1" presStyleCnt="0"/>
      <dgm:spPr/>
    </dgm:pt>
    <dgm:pt modelId="{9865BBAD-A4EA-4064-BBEF-CDA5745BC795}" type="pres">
      <dgm:prSet presAssocID="{7559CBB2-9EBC-4FC4-9B6F-5350BF21FC38}" presName="tx1" presStyleLbl="revTx" presStyleIdx="0" presStyleCnt="3" custScaleY="84841"/>
      <dgm:spPr/>
    </dgm:pt>
    <dgm:pt modelId="{CA045764-13C7-4202-A2C0-9D1E44222EC5}" type="pres">
      <dgm:prSet presAssocID="{7559CBB2-9EBC-4FC4-9B6F-5350BF21FC38}" presName="vert1" presStyleCnt="0"/>
      <dgm:spPr/>
    </dgm:pt>
    <dgm:pt modelId="{54A71EFB-413C-4059-9F8A-D26936E2DA45}" type="pres">
      <dgm:prSet presAssocID="{FB6315C2-5B9B-47D6-921E-3B85FE99AB89}" presName="thickLine" presStyleLbl="alignNode1" presStyleIdx="1" presStyleCnt="3"/>
      <dgm:spPr/>
    </dgm:pt>
    <dgm:pt modelId="{49289C3A-C0A9-46C9-882A-018400DBBBFF}" type="pres">
      <dgm:prSet presAssocID="{FB6315C2-5B9B-47D6-921E-3B85FE99AB89}" presName="horz1" presStyleCnt="0"/>
      <dgm:spPr/>
    </dgm:pt>
    <dgm:pt modelId="{21231300-F652-4345-BE4F-2BB9E75DAA71}" type="pres">
      <dgm:prSet presAssocID="{FB6315C2-5B9B-47D6-921E-3B85FE99AB89}" presName="tx1" presStyleLbl="revTx" presStyleIdx="1" presStyleCnt="3"/>
      <dgm:spPr/>
    </dgm:pt>
    <dgm:pt modelId="{308BEAC6-C78B-4E27-B9DD-1A210701C50C}" type="pres">
      <dgm:prSet presAssocID="{FB6315C2-5B9B-47D6-921E-3B85FE99AB89}" presName="vert1" presStyleCnt="0"/>
      <dgm:spPr/>
    </dgm:pt>
    <dgm:pt modelId="{E68778BA-7BB8-47FE-AD1C-C5A396B7CC26}" type="pres">
      <dgm:prSet presAssocID="{2DE0F7BA-1A8C-4373-AA4C-FD9BAFB7339D}" presName="thickLine" presStyleLbl="alignNode1" presStyleIdx="2" presStyleCnt="3"/>
      <dgm:spPr/>
    </dgm:pt>
    <dgm:pt modelId="{560D4A71-B679-49AF-913C-D79FD2E11B72}" type="pres">
      <dgm:prSet presAssocID="{2DE0F7BA-1A8C-4373-AA4C-FD9BAFB7339D}" presName="horz1" presStyleCnt="0"/>
      <dgm:spPr/>
    </dgm:pt>
    <dgm:pt modelId="{81F89E16-ADBF-405A-8F01-CC18C35EDB54}" type="pres">
      <dgm:prSet presAssocID="{2DE0F7BA-1A8C-4373-AA4C-FD9BAFB7339D}" presName="tx1" presStyleLbl="revTx" presStyleIdx="2" presStyleCnt="3"/>
      <dgm:spPr/>
    </dgm:pt>
    <dgm:pt modelId="{538588CF-7456-495F-809F-D449372933BC}" type="pres">
      <dgm:prSet presAssocID="{2DE0F7BA-1A8C-4373-AA4C-FD9BAFB7339D}" presName="vert1" presStyleCnt="0"/>
      <dgm:spPr/>
    </dgm:pt>
  </dgm:ptLst>
  <dgm:cxnLst>
    <dgm:cxn modelId="{435C3067-B162-409C-BDE2-7DA931E4C436}" srcId="{4749073A-78B0-4231-8CC9-5B07B660662F}" destId="{FB6315C2-5B9B-47D6-921E-3B85FE99AB89}" srcOrd="1" destOrd="0" parTransId="{D6201858-9674-499D-8A40-E2E01B88D6F7}" sibTransId="{EF94334B-9FB6-4D16-A625-17561D49AD8F}"/>
    <dgm:cxn modelId="{3EDF6947-0E10-4E1D-990D-E9BA40839270}" type="presOf" srcId="{4749073A-78B0-4231-8CC9-5B07B660662F}" destId="{4457BC0B-3713-4974-81EA-4B7E67F07D55}" srcOrd="0" destOrd="0" presId="urn:microsoft.com/office/officeart/2008/layout/LinedList"/>
    <dgm:cxn modelId="{61050C52-506A-4AFD-B18A-413AD23673C3}" type="presOf" srcId="{FB6315C2-5B9B-47D6-921E-3B85FE99AB89}" destId="{21231300-F652-4345-BE4F-2BB9E75DAA71}" srcOrd="0" destOrd="0" presId="urn:microsoft.com/office/officeart/2008/layout/LinedList"/>
    <dgm:cxn modelId="{80EBB673-71AE-4B04-BFA4-60B0B3AD95D3}" type="presOf" srcId="{7559CBB2-9EBC-4FC4-9B6F-5350BF21FC38}" destId="{9865BBAD-A4EA-4064-BBEF-CDA5745BC795}" srcOrd="0" destOrd="0" presId="urn:microsoft.com/office/officeart/2008/layout/LinedList"/>
    <dgm:cxn modelId="{5539CD88-C897-416B-89E6-7B73F17A3A80}" type="presOf" srcId="{2DE0F7BA-1A8C-4373-AA4C-FD9BAFB7339D}" destId="{81F89E16-ADBF-405A-8F01-CC18C35EDB54}" srcOrd="0" destOrd="0" presId="urn:microsoft.com/office/officeart/2008/layout/LinedList"/>
    <dgm:cxn modelId="{AEADF292-DA01-40A2-AEF1-CBF7C2E5C584}" srcId="{4749073A-78B0-4231-8CC9-5B07B660662F}" destId="{7559CBB2-9EBC-4FC4-9B6F-5350BF21FC38}" srcOrd="0" destOrd="0" parTransId="{8B09290D-0F7C-40FA-8491-4EDB368EE803}" sibTransId="{9506E67C-7017-4042-980E-B449D68820DD}"/>
    <dgm:cxn modelId="{D31D96DE-CE68-4154-9AF1-3EA253297916}" srcId="{4749073A-78B0-4231-8CC9-5B07B660662F}" destId="{2DE0F7BA-1A8C-4373-AA4C-FD9BAFB7339D}" srcOrd="2" destOrd="0" parTransId="{4D4408D3-C9C4-453C-810C-A82ED84E9921}" sibTransId="{D05CF6BB-F0A5-4A81-BA6F-69ECD6784AE6}"/>
    <dgm:cxn modelId="{6C64598F-8829-4C94-835F-1E5E6234A58E}" type="presParOf" srcId="{4457BC0B-3713-4974-81EA-4B7E67F07D55}" destId="{B4CE2F99-B2E8-482E-83A4-BED33B304DA8}" srcOrd="0" destOrd="0" presId="urn:microsoft.com/office/officeart/2008/layout/LinedList"/>
    <dgm:cxn modelId="{BF8D5B9E-A12B-4C6C-848C-D221E06AB735}" type="presParOf" srcId="{4457BC0B-3713-4974-81EA-4B7E67F07D55}" destId="{D5330969-BEA8-4A0E-8CA5-C7953DD9DFE1}" srcOrd="1" destOrd="0" presId="urn:microsoft.com/office/officeart/2008/layout/LinedList"/>
    <dgm:cxn modelId="{49FD12EE-7904-4726-8849-F27CC533AE6A}" type="presParOf" srcId="{D5330969-BEA8-4A0E-8CA5-C7953DD9DFE1}" destId="{9865BBAD-A4EA-4064-BBEF-CDA5745BC795}" srcOrd="0" destOrd="0" presId="urn:microsoft.com/office/officeart/2008/layout/LinedList"/>
    <dgm:cxn modelId="{965CA53D-3C98-4AD7-9B43-77462CD80BC7}" type="presParOf" srcId="{D5330969-BEA8-4A0E-8CA5-C7953DD9DFE1}" destId="{CA045764-13C7-4202-A2C0-9D1E44222EC5}" srcOrd="1" destOrd="0" presId="urn:microsoft.com/office/officeart/2008/layout/LinedList"/>
    <dgm:cxn modelId="{294564F4-839E-47D5-886B-AC850CD2BF15}" type="presParOf" srcId="{4457BC0B-3713-4974-81EA-4B7E67F07D55}" destId="{54A71EFB-413C-4059-9F8A-D26936E2DA45}" srcOrd="2" destOrd="0" presId="urn:microsoft.com/office/officeart/2008/layout/LinedList"/>
    <dgm:cxn modelId="{7E472E12-A652-4102-9285-FCD03088AD6B}" type="presParOf" srcId="{4457BC0B-3713-4974-81EA-4B7E67F07D55}" destId="{49289C3A-C0A9-46C9-882A-018400DBBBFF}" srcOrd="3" destOrd="0" presId="urn:microsoft.com/office/officeart/2008/layout/LinedList"/>
    <dgm:cxn modelId="{6FA85B44-D42D-46AA-8F95-5D6EA8B0F939}" type="presParOf" srcId="{49289C3A-C0A9-46C9-882A-018400DBBBFF}" destId="{21231300-F652-4345-BE4F-2BB9E75DAA71}" srcOrd="0" destOrd="0" presId="urn:microsoft.com/office/officeart/2008/layout/LinedList"/>
    <dgm:cxn modelId="{8DE80A2B-35BA-46B0-898E-92BF9CAE57DD}" type="presParOf" srcId="{49289C3A-C0A9-46C9-882A-018400DBBBFF}" destId="{308BEAC6-C78B-4E27-B9DD-1A210701C50C}" srcOrd="1" destOrd="0" presId="urn:microsoft.com/office/officeart/2008/layout/LinedList"/>
    <dgm:cxn modelId="{E5D274DD-5742-4442-BA11-21CADF99922B}" type="presParOf" srcId="{4457BC0B-3713-4974-81EA-4B7E67F07D55}" destId="{E68778BA-7BB8-47FE-AD1C-C5A396B7CC26}" srcOrd="4" destOrd="0" presId="urn:microsoft.com/office/officeart/2008/layout/LinedList"/>
    <dgm:cxn modelId="{496B03AA-32C5-4385-964B-8389837CABE4}" type="presParOf" srcId="{4457BC0B-3713-4974-81EA-4B7E67F07D55}" destId="{560D4A71-B679-49AF-913C-D79FD2E11B72}" srcOrd="5" destOrd="0" presId="urn:microsoft.com/office/officeart/2008/layout/LinedList"/>
    <dgm:cxn modelId="{D4095A04-55CF-43D7-9DD0-5AE6D10D592E}" type="presParOf" srcId="{560D4A71-B679-49AF-913C-D79FD2E11B72}" destId="{81F89E16-ADBF-405A-8F01-CC18C35EDB54}" srcOrd="0" destOrd="0" presId="urn:microsoft.com/office/officeart/2008/layout/LinedList"/>
    <dgm:cxn modelId="{589F85CC-A218-44B6-8867-002FDAF1327E}" type="presParOf" srcId="{560D4A71-B679-49AF-913C-D79FD2E11B72}" destId="{538588CF-7456-495F-809F-D449372933B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E2F99-B2E8-482E-83A4-BED33B304DA8}">
      <dsp:nvSpPr>
        <dsp:cNvPr id="0" name=""/>
        <dsp:cNvSpPr/>
      </dsp:nvSpPr>
      <dsp:spPr>
        <a:xfrm>
          <a:off x="0" y="2877"/>
          <a:ext cx="608626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5BBAD-A4EA-4064-BBEF-CDA5745BC795}">
      <dsp:nvSpPr>
        <dsp:cNvPr id="0" name=""/>
        <dsp:cNvSpPr/>
      </dsp:nvSpPr>
      <dsp:spPr>
        <a:xfrm>
          <a:off x="0" y="2877"/>
          <a:ext cx="6086266" cy="1233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Caring – </a:t>
          </a:r>
          <a:r>
            <a:rPr lang="en-US" sz="2300" i="1" kern="1200"/>
            <a:t>care for and serve each other, the school and the wider environment.</a:t>
          </a:r>
          <a:endParaRPr lang="en-US" sz="2300" kern="1200"/>
        </a:p>
      </dsp:txBody>
      <dsp:txXfrm>
        <a:off x="0" y="2877"/>
        <a:ext cx="6086266" cy="1233798"/>
      </dsp:txXfrm>
    </dsp:sp>
    <dsp:sp modelId="{54A71EFB-413C-4059-9F8A-D26936E2DA45}">
      <dsp:nvSpPr>
        <dsp:cNvPr id="0" name=""/>
        <dsp:cNvSpPr/>
      </dsp:nvSpPr>
      <dsp:spPr>
        <a:xfrm>
          <a:off x="0" y="1236676"/>
          <a:ext cx="6086266" cy="0"/>
        </a:xfrm>
        <a:prstGeom prst="line">
          <a:avLst/>
        </a:prstGeom>
        <a:solidFill>
          <a:schemeClr val="accent2">
            <a:hueOff val="-6512996"/>
            <a:satOff val="-6528"/>
            <a:lumOff val="4314"/>
            <a:alphaOff val="0"/>
          </a:schemeClr>
        </a:solidFill>
        <a:ln w="12700" cap="flat" cmpd="sng" algn="ctr">
          <a:solidFill>
            <a:schemeClr val="accent2">
              <a:hueOff val="-6512996"/>
              <a:satOff val="-6528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31300-F652-4345-BE4F-2BB9E75DAA71}">
      <dsp:nvSpPr>
        <dsp:cNvPr id="0" name=""/>
        <dsp:cNvSpPr/>
      </dsp:nvSpPr>
      <dsp:spPr>
        <a:xfrm>
          <a:off x="0" y="1236676"/>
          <a:ext cx="6086266" cy="145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Confident – individuals who become confident, creative, interested citizens.</a:t>
          </a:r>
        </a:p>
      </dsp:txBody>
      <dsp:txXfrm>
        <a:off x="0" y="1236676"/>
        <a:ext cx="6086266" cy="1454248"/>
      </dsp:txXfrm>
    </dsp:sp>
    <dsp:sp modelId="{E68778BA-7BB8-47FE-AD1C-C5A396B7CC26}">
      <dsp:nvSpPr>
        <dsp:cNvPr id="0" name=""/>
        <dsp:cNvSpPr/>
      </dsp:nvSpPr>
      <dsp:spPr>
        <a:xfrm>
          <a:off x="0" y="2690924"/>
          <a:ext cx="6086266" cy="0"/>
        </a:xfrm>
        <a:prstGeom prst="line">
          <a:avLst/>
        </a:prstGeom>
        <a:solidFill>
          <a:schemeClr val="accent2">
            <a:hueOff val="-13025991"/>
            <a:satOff val="-13056"/>
            <a:lumOff val="8628"/>
            <a:alphaOff val="0"/>
          </a:schemeClr>
        </a:solidFill>
        <a:ln w="12700" cap="flat" cmpd="sng" algn="ctr">
          <a:solidFill>
            <a:schemeClr val="accent2">
              <a:hueOff val="-13025991"/>
              <a:satOff val="-13056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89E16-ADBF-405A-8F01-CC18C35EDB54}">
      <dsp:nvSpPr>
        <dsp:cNvPr id="0" name=""/>
        <dsp:cNvSpPr/>
      </dsp:nvSpPr>
      <dsp:spPr>
        <a:xfrm>
          <a:off x="0" y="2690924"/>
          <a:ext cx="6086266" cy="145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Capable – to equip pupils with the powerful knowledge and skills to express informed opinions, to make safe choices and to flourish in life.</a:t>
          </a:r>
        </a:p>
      </dsp:txBody>
      <dsp:txXfrm>
        <a:off x="0" y="2690924"/>
        <a:ext cx="6086266" cy="1454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03FC3-DBA9-46B6-8807-F9D561F5A6E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55ABC-6C0F-43EE-83E8-A1C4C6C4E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60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Suzanne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6A1F8-A31D-47FE-8C3E-14BE3D8FE1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34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Sean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6A1F8-A31D-47FE-8C3E-14BE3D8FE13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553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EF34E292-B997-4AD1-B745-F99077FF8F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BEA80860-3CE5-4439-9AF1-D0CD0784E8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Calibri"/>
                <a:cs typeface="Calibri"/>
              </a:rPr>
              <a:t>Back to Victoria for this slide and closing remarks</a:t>
            </a: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E2CC3ED9-1110-4ECE-98F6-BFA1589E8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B6B5289-566F-420D-8017-010294CB0B91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9453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Suzanne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6A1F8-A31D-47FE-8C3E-14BE3D8FE13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45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Suzanne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6A1F8-A31D-47FE-8C3E-14BE3D8FE13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31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Suzanne on </a:t>
            </a:r>
            <a:r>
              <a:rPr lang="en-GB" err="1"/>
              <a:t>Esafety</a:t>
            </a:r>
            <a:endParaRPr lang="en-US" err="1"/>
          </a:p>
          <a:p>
            <a:r>
              <a:rPr lang="en-GB" err="1"/>
              <a:t>Bigo</a:t>
            </a:r>
            <a:r>
              <a:rPr lang="en-GB"/>
              <a:t>- is a live streaming platform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Yubo is a social media app that encourages teens to find new friends to swipe left or right and connect to live stream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Monkey- live streaming app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Reality- allows you to make an avatar but also links to live streaming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05566-9A94-43F4-980B-6908A91FCCD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2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Suzanne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6A1F8-A31D-47FE-8C3E-14BE3D8FE13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3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Emily 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6A1F8-A31D-47FE-8C3E-14BE3D8FE13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93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6A1F8-A31D-47FE-8C3E-14BE3D8FE13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376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6A1F8-A31D-47FE-8C3E-14BE3D8FE13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116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James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6A1F8-A31D-47FE-8C3E-14BE3D8FE13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55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1678" y="251710"/>
            <a:ext cx="5460643" cy="178419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1678" y="2275514"/>
            <a:ext cx="5460643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823934"/>
            <a:ext cx="914400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79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6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5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0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4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2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4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55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3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858000"/>
            <a:ext cx="914400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reportharmfulcontent.com-" TargetMode="External"/><Relationship Id="rId4" Type="http://schemas.openxmlformats.org/officeDocument/2006/relationships/hyperlink" Target="https://talk.iwf.org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arentview.ofsted.gov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9w112/page/2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Meet the Tutor evening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18</a:t>
            </a:r>
            <a:r>
              <a:rPr lang="en-GB" baseline="30000"/>
              <a:t>th</a:t>
            </a:r>
            <a:r>
              <a:rPr lang="en-GB"/>
              <a:t> September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BB6B6-3089-91E6-29F0-37AA67E37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981" y="3105510"/>
            <a:ext cx="2501662" cy="2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9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612F1-9BC0-D4A0-A4BA-F0ECB2BB38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4" b="18860"/>
          <a:stretch>
            <a:fillRect/>
          </a:stretch>
        </p:blipFill>
        <p:spPr>
          <a:xfrm>
            <a:off x="1479169" y="535452"/>
            <a:ext cx="6703713" cy="2668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E4E14-BA77-2E5D-EADC-78B6AD882A45}"/>
              </a:ext>
            </a:extLst>
          </p:cNvPr>
          <p:cNvSpPr txBox="1"/>
          <p:nvPr/>
        </p:nvSpPr>
        <p:spPr>
          <a:xfrm>
            <a:off x="373137" y="3424478"/>
            <a:ext cx="8624034" cy="280076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Calibri"/>
                <a:cs typeface="Calibri"/>
              </a:rPr>
              <a:t>If your child has a smartphone make sure it has privacy setting all set up and that it cannot receive and store images- especially from WhatsApp younger children do misuse this.</a:t>
            </a:r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 b="1">
                <a:ea typeface="Calibri"/>
                <a:cs typeface="Calibri"/>
              </a:rPr>
              <a:t>Talk with your child and create agreements and open discussion</a:t>
            </a:r>
            <a:r>
              <a:rPr lang="en-US" sz="1600">
                <a:ea typeface="Calibri"/>
                <a:cs typeface="Calibri"/>
              </a:rPr>
              <a:t>- they will then find it easier to ask for help.- more advice is available here:</a:t>
            </a:r>
            <a:r>
              <a:rPr lang="en-US" sz="1600">
                <a:ea typeface="+mn-lt"/>
                <a:cs typeface="+mn-lt"/>
                <a:hlinkClick r:id="rId4"/>
              </a:rPr>
              <a:t>TALK Checklist by Internet Watch Foundation | Home</a:t>
            </a:r>
            <a:r>
              <a:rPr lang="en-US" sz="1600">
                <a:ea typeface="+mn-lt"/>
                <a:cs typeface="+mn-lt"/>
              </a:rPr>
              <a:t> and via our website.</a:t>
            </a:r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Any social media concerns you can report them to the site and here: </a:t>
            </a:r>
            <a:r>
              <a:rPr lang="en-US" sz="1600">
                <a:ea typeface="Calibri"/>
                <a:cs typeface="Calibri"/>
                <a:hlinkClick r:id="rId5"/>
              </a:rPr>
              <a:t>www.reportharmfulcontent.com-</a:t>
            </a:r>
            <a:r>
              <a:rPr lang="en-US" sz="1600">
                <a:ea typeface="Calibri"/>
                <a:cs typeface="Calibri"/>
              </a:rPr>
              <a:t> they will help and guide you through what to do outside of school.</a:t>
            </a:r>
          </a:p>
        </p:txBody>
      </p:sp>
    </p:spTree>
    <p:extLst>
      <p:ext uri="{BB962C8B-B14F-4D97-AF65-F5344CB8AC3E}">
        <p14:creationId xmlns:p14="http://schemas.microsoft.com/office/powerpoint/2010/main" val="602937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getables and fruits in a row">
            <a:extLst>
              <a:ext uri="{FF2B5EF4-FFF2-40B4-BE49-F238E27FC236}">
                <a16:creationId xmlns:a16="http://schemas.microsoft.com/office/drawing/2014/main" id="{FBA32E92-43ED-6251-7DB2-EF08342F9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-2285" y="857257"/>
            <a:ext cx="9143999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28DB64-0C2F-4CC3-B290-A52FD4A1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5" y="4943475"/>
            <a:ext cx="7543800" cy="11492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ctr"/>
            <a:r>
              <a:rPr lang="en-US" sz="3900">
                <a:solidFill>
                  <a:srgbClr val="FFFFFF"/>
                </a:solidFill>
              </a:rPr>
              <a:t>Supporting your child in making healthy food choices in school</a:t>
            </a:r>
          </a:p>
        </p:txBody>
      </p:sp>
    </p:spTree>
    <p:extLst>
      <p:ext uri="{BB962C8B-B14F-4D97-AF65-F5344CB8AC3E}">
        <p14:creationId xmlns:p14="http://schemas.microsoft.com/office/powerpoint/2010/main" val="1867251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86131-03ED-4028-B82F-974C949D2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30" y="520863"/>
            <a:ext cx="5759015" cy="994172"/>
          </a:xfrm>
        </p:spPr>
        <p:txBody>
          <a:bodyPr>
            <a:normAutofit fontScale="90000"/>
          </a:bodyPr>
          <a:lstStyle/>
          <a:p>
            <a:r>
              <a:rPr lang="en-GB"/>
              <a:t>Tips to help support your child’s food choice at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E7DD-AE17-4D5D-8407-2794D0673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432" y="1707463"/>
            <a:ext cx="4594513" cy="4319263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GB" sz="1500"/>
              <a:t>Encourage your child to choose a vegetable with their main meal. </a:t>
            </a:r>
          </a:p>
          <a:p>
            <a:endParaRPr lang="en-GB" sz="1500"/>
          </a:p>
          <a:p>
            <a:r>
              <a:rPr lang="en-GB" sz="1500"/>
              <a:t>Encourage your child to access the dining hall, not just the buttery. Delicious freshly cooked meals are freshly prepared each day.</a:t>
            </a:r>
          </a:p>
          <a:p>
            <a:endParaRPr lang="en-GB" sz="1500">
              <a:ea typeface="Calibri"/>
              <a:cs typeface="Calibri"/>
            </a:endParaRPr>
          </a:p>
          <a:p>
            <a:r>
              <a:rPr lang="en-GB" sz="1500"/>
              <a:t>Puddings should be eaten as part of a lunch.</a:t>
            </a:r>
          </a:p>
          <a:p>
            <a:endParaRPr lang="en-GB" sz="1500"/>
          </a:p>
          <a:p>
            <a:r>
              <a:rPr lang="en-GB" sz="1500"/>
              <a:t>Track and discuss your child’s selections- their food choices are unsupervised. </a:t>
            </a:r>
          </a:p>
          <a:p>
            <a:endParaRPr lang="en-GB" sz="1500">
              <a:ea typeface="Calibri"/>
              <a:cs typeface="Calibri"/>
            </a:endParaRPr>
          </a:p>
          <a:p>
            <a:r>
              <a:rPr lang="en-GB" sz="1500"/>
              <a:t>We teach our pupils to use the Eatwell guide to help choose the right food groups in the correct proportions. </a:t>
            </a:r>
            <a:endParaRPr lang="en-GB" sz="1500">
              <a:ea typeface="Calibri"/>
              <a:cs typeface="Calibri"/>
            </a:endParaRPr>
          </a:p>
        </p:txBody>
      </p:sp>
      <p:pic>
        <p:nvPicPr>
          <p:cNvPr id="4" name="Picture 3" descr="The Eatwell Guide | Food Standards Scotland">
            <a:extLst>
              <a:ext uri="{FF2B5EF4-FFF2-40B4-BE49-F238E27FC236}">
                <a16:creationId xmlns:a16="http://schemas.microsoft.com/office/drawing/2014/main" id="{4CE41862-4D15-01F9-448B-168162220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699" y="1707464"/>
            <a:ext cx="3961691" cy="28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20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2E943-41B6-4B33-942D-B7287192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03706"/>
            <a:ext cx="7886700" cy="994172"/>
          </a:xfrm>
        </p:spPr>
        <p:txBody>
          <a:bodyPr/>
          <a:lstStyle/>
          <a:p>
            <a:r>
              <a:rPr lang="en-GB"/>
              <a:t>Tracking food choices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60A43-B334-44FA-9093-B80BE90C6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2" t="11667" r="30071" b="37361"/>
          <a:stretch/>
        </p:blipFill>
        <p:spPr>
          <a:xfrm>
            <a:off x="370892" y="1598159"/>
            <a:ext cx="4037823" cy="2621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7A560C-BB0E-49D7-8516-D6F6CA67A808}"/>
              </a:ext>
            </a:extLst>
          </p:cNvPr>
          <p:cNvCxnSpPr>
            <a:cxnSpLocks/>
          </p:cNvCxnSpPr>
          <p:nvPr/>
        </p:nvCxnSpPr>
        <p:spPr>
          <a:xfrm flipH="1">
            <a:off x="3897864" y="1598159"/>
            <a:ext cx="1364601" cy="1631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3036D1-8028-4FDB-9E20-4F2A111A94B0}"/>
              </a:ext>
            </a:extLst>
          </p:cNvPr>
          <p:cNvSpPr txBox="1"/>
          <p:nvPr/>
        </p:nvSpPr>
        <p:spPr>
          <a:xfrm>
            <a:off x="4659266" y="1321159"/>
            <a:ext cx="29041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Click on the link here…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83B93-CE1D-4540-AAC3-709333F798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22" t="14446" r="2735" b="27083"/>
          <a:stretch/>
        </p:blipFill>
        <p:spPr>
          <a:xfrm>
            <a:off x="3964262" y="3520266"/>
            <a:ext cx="4808847" cy="2264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1E66EF-3CB2-47B4-9262-0E980DF8F28B}"/>
              </a:ext>
            </a:extLst>
          </p:cNvPr>
          <p:cNvSpPr txBox="1"/>
          <p:nvPr/>
        </p:nvSpPr>
        <p:spPr>
          <a:xfrm>
            <a:off x="5909775" y="2008789"/>
            <a:ext cx="296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…to see what food choices have been made each day. </a:t>
            </a:r>
          </a:p>
          <a:p>
            <a:r>
              <a:rPr lang="en-GB" sz="1350"/>
              <a:t>You may need to scroll down through the menu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76CDBC-FABE-4542-B2C5-F01B3E9DDC7D}"/>
              </a:ext>
            </a:extLst>
          </p:cNvPr>
          <p:cNvCxnSpPr>
            <a:cxnSpLocks/>
          </p:cNvCxnSpPr>
          <p:nvPr/>
        </p:nvCxnSpPr>
        <p:spPr>
          <a:xfrm flipH="1">
            <a:off x="6592078" y="2781689"/>
            <a:ext cx="111968" cy="1070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656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9371A2-C2C4-F686-9F85-66E1A488D102}"/>
              </a:ext>
            </a:extLst>
          </p:cNvPr>
          <p:cNvSpPr txBox="1"/>
          <p:nvPr/>
        </p:nvSpPr>
        <p:spPr>
          <a:xfrm>
            <a:off x="1255680" y="1280812"/>
            <a:ext cx="5380566" cy="4773126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/>
              <a:t>Social events help to build new friendships, within and across the year group.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/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/>
              <a:t>Social events create a sense of belonging.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/>
              <a:t>Social events create pupil memories of their time at CVC.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/>
              <a:t>Social events help with enjoyment and feeling positive!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Aim for one social event per term.</a:t>
            </a:r>
            <a:endParaRPr lang="en-US"/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/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First social event is on Wednesday 22nd October - DISCO!</a:t>
            </a:r>
          </a:p>
        </p:txBody>
      </p:sp>
      <p:pic>
        <p:nvPicPr>
          <p:cNvPr id="3" name="Picture 3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1F11B05-B161-1901-5EDD-6EB579D32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8" r="3842"/>
          <a:stretch>
            <a:fillRect/>
          </a:stretch>
        </p:blipFill>
        <p:spPr>
          <a:xfrm>
            <a:off x="6345526" y="3791283"/>
            <a:ext cx="2639484" cy="225593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37E53B-50C1-CBBE-B553-5115D4759E27}"/>
              </a:ext>
            </a:extLst>
          </p:cNvPr>
          <p:cNvSpPr txBox="1">
            <a:spLocks/>
          </p:cNvSpPr>
          <p:nvPr/>
        </p:nvSpPr>
        <p:spPr>
          <a:xfrm>
            <a:off x="1257300" y="497669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Year 7 social events</a:t>
            </a:r>
          </a:p>
        </p:txBody>
      </p:sp>
    </p:spTree>
    <p:extLst>
      <p:ext uri="{BB962C8B-B14F-4D97-AF65-F5344CB8AC3E}">
        <p14:creationId xmlns:p14="http://schemas.microsoft.com/office/powerpoint/2010/main" val="6710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C9BEF9-F2F9-3CCB-FF47-01E84EB44009}"/>
              </a:ext>
            </a:extLst>
          </p:cNvPr>
          <p:cNvSpPr txBox="1">
            <a:spLocks/>
          </p:cNvSpPr>
          <p:nvPr/>
        </p:nvSpPr>
        <p:spPr>
          <a:xfrm>
            <a:off x="1444206" y="497669"/>
            <a:ext cx="7886700" cy="99417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Personal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A22C7-8C88-755D-72DE-EBD9758FD62F}"/>
              </a:ext>
            </a:extLst>
          </p:cNvPr>
          <p:cNvSpPr txBox="1"/>
          <p:nvPr/>
        </p:nvSpPr>
        <p:spPr>
          <a:xfrm>
            <a:off x="1442585" y="1381454"/>
            <a:ext cx="7077094" cy="3263504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2400"/>
              <a:t>Year 7 - TOPIC 1: Health and well-being </a:t>
            </a:r>
            <a:endParaRPr lang="en-US"/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 sz="2400"/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sz="2400" dirty="0"/>
              <a:t>Menstruation – assembly (Monday)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 sz="2400"/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sz="2400" dirty="0"/>
              <a:t>Free resources – 'Ending period poverty'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 sz="2400"/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sz="2400" dirty="0"/>
              <a:t>Careers Carousel (21st October)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64386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9F30D4-146E-B309-0DAC-D67F8E15F5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407151"/>
              </p:ext>
            </p:extLst>
          </p:nvPr>
        </p:nvGraphicFramePr>
        <p:xfrm>
          <a:off x="2212607" y="1491841"/>
          <a:ext cx="6086266" cy="4148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8D65893A-5C62-D75E-1CDD-2605A21E35FB}"/>
              </a:ext>
            </a:extLst>
          </p:cNvPr>
          <p:cNvSpPr txBox="1">
            <a:spLocks/>
          </p:cNvSpPr>
          <p:nvPr/>
        </p:nvSpPr>
        <p:spPr>
          <a:xfrm>
            <a:off x="994064" y="566944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Comberton Village College ethos</a:t>
            </a:r>
          </a:p>
        </p:txBody>
      </p:sp>
    </p:spTree>
    <p:extLst>
      <p:ext uri="{BB962C8B-B14F-4D97-AF65-F5344CB8AC3E}">
        <p14:creationId xmlns:p14="http://schemas.microsoft.com/office/powerpoint/2010/main" val="3399176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F9C96-188F-388B-97C4-3D181D133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473" y="1587026"/>
            <a:ext cx="6922077" cy="3865595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marL="0" indent="0">
              <a:buNone/>
            </a:pPr>
            <a:r>
              <a:rPr lang="en-US" sz="1650">
                <a:ea typeface="Calibri"/>
                <a:cs typeface="Calibri"/>
              </a:rPr>
              <a:t>In order to develop desirable </a:t>
            </a:r>
            <a:r>
              <a:rPr lang="en-US" sz="1650" err="1">
                <a:ea typeface="Calibri"/>
                <a:cs typeface="Calibri"/>
              </a:rPr>
              <a:t>behaviours</a:t>
            </a:r>
            <a:r>
              <a:rPr lang="en-US" sz="1650">
                <a:ea typeface="Calibri"/>
                <a:cs typeface="Calibri"/>
              </a:rPr>
              <a:t>, we </a:t>
            </a:r>
            <a:r>
              <a:rPr lang="en-US" sz="1650" err="1">
                <a:ea typeface="Calibri"/>
                <a:cs typeface="Calibri"/>
              </a:rPr>
              <a:t>prioritise</a:t>
            </a:r>
            <a:r>
              <a:rPr lang="en-US" sz="1650">
                <a:ea typeface="Calibri"/>
                <a:cs typeface="Calibri"/>
              </a:rPr>
              <a:t> the use of praise and reward.......</a:t>
            </a:r>
          </a:p>
          <a:p>
            <a:endParaRPr lang="en-US" sz="1650">
              <a:ea typeface="Calibri"/>
              <a:cs typeface="Calibri"/>
            </a:endParaRPr>
          </a:p>
          <a:p>
            <a:r>
              <a:rPr lang="en-US" sz="1650">
                <a:ea typeface="Calibri"/>
                <a:cs typeface="Calibri"/>
              </a:rPr>
              <a:t>Merits</a:t>
            </a:r>
          </a:p>
          <a:p>
            <a:r>
              <a:rPr lang="en-US" sz="1650">
                <a:ea typeface="Calibri"/>
                <a:cs typeface="Calibri"/>
              </a:rPr>
              <a:t>Blues </a:t>
            </a:r>
          </a:p>
          <a:p>
            <a:r>
              <a:rPr lang="en-US" sz="1650">
                <a:ea typeface="Calibri"/>
                <a:cs typeface="Calibri"/>
              </a:rPr>
              <a:t>Postcards</a:t>
            </a:r>
          </a:p>
          <a:p>
            <a:r>
              <a:rPr lang="en-US" sz="1650">
                <a:ea typeface="Calibri"/>
                <a:cs typeface="Calibri"/>
              </a:rPr>
              <a:t>Breaktime passes</a:t>
            </a:r>
          </a:p>
          <a:p>
            <a:r>
              <a:rPr lang="en-US" sz="1650">
                <a:ea typeface="Calibri"/>
                <a:cs typeface="Calibri"/>
              </a:rPr>
              <a:t>Certificates</a:t>
            </a:r>
          </a:p>
          <a:p>
            <a:r>
              <a:rPr lang="en-US" sz="1650">
                <a:ea typeface="Calibri"/>
                <a:cs typeface="Calibri"/>
              </a:rPr>
              <a:t>Gift vouchers</a:t>
            </a:r>
          </a:p>
          <a:p>
            <a:r>
              <a:rPr lang="en-US" sz="1650">
                <a:ea typeface="Calibri"/>
                <a:cs typeface="Calibri"/>
              </a:rPr>
              <a:t>Cake with the Principal</a:t>
            </a:r>
          </a:p>
          <a:p>
            <a:r>
              <a:rPr lang="en-US" sz="1650">
                <a:ea typeface="Calibri"/>
                <a:cs typeface="Calibri"/>
              </a:rPr>
              <a:t>Blues award</a:t>
            </a:r>
          </a:p>
          <a:p>
            <a:r>
              <a:rPr lang="en-US" sz="1650" err="1">
                <a:ea typeface="Calibri"/>
                <a:cs typeface="Calibri"/>
              </a:rPr>
              <a:t>Comberton</a:t>
            </a:r>
            <a:r>
              <a:rPr lang="en-US" sz="1650">
                <a:ea typeface="Calibri"/>
                <a:cs typeface="Calibri"/>
              </a:rPr>
              <a:t> Extra</a:t>
            </a:r>
          </a:p>
          <a:p>
            <a:endParaRPr lang="en-US" sz="1650">
              <a:ea typeface="Calibri"/>
              <a:cs typeface="Calibri"/>
            </a:endParaRPr>
          </a:p>
          <a:p>
            <a:endParaRPr lang="en-US" sz="165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AEB5B-83BC-8CB0-6FC2-150CB8AF599D}"/>
              </a:ext>
            </a:extLst>
          </p:cNvPr>
          <p:cNvSpPr txBox="1"/>
          <p:nvPr/>
        </p:nvSpPr>
        <p:spPr>
          <a:xfrm>
            <a:off x="3542476" y="5304930"/>
            <a:ext cx="5338288" cy="807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However, there are times when sanctions are required and will be deployed. The negative events represent less than 5% of all events</a:t>
            </a:r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727D5E-632A-79AF-B7D3-69D776F3D518}"/>
              </a:ext>
            </a:extLst>
          </p:cNvPr>
          <p:cNvSpPr txBox="1">
            <a:spLocks/>
          </p:cNvSpPr>
          <p:nvPr/>
        </p:nvSpPr>
        <p:spPr>
          <a:xfrm>
            <a:off x="994064" y="566944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Positive behaviour procedures</a:t>
            </a:r>
          </a:p>
        </p:txBody>
      </p:sp>
    </p:spTree>
    <p:extLst>
      <p:ext uri="{BB962C8B-B14F-4D97-AF65-F5344CB8AC3E}">
        <p14:creationId xmlns:p14="http://schemas.microsoft.com/office/powerpoint/2010/main" val="2930669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>
            <a:extLst>
              <a:ext uri="{FF2B5EF4-FFF2-40B4-BE49-F238E27FC236}">
                <a16:creationId xmlns:a16="http://schemas.microsoft.com/office/drawing/2014/main" id="{679C2EB0-F049-4486-A389-3E47D857E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707209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426C3-6ABF-4B46-8846-E9C596FD67A3}"/>
              </a:ext>
            </a:extLst>
          </p:cNvPr>
          <p:cNvSpPr txBox="1"/>
          <p:nvPr/>
        </p:nvSpPr>
        <p:spPr>
          <a:xfrm>
            <a:off x="2413316" y="1437766"/>
            <a:ext cx="573662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hlinkClick r:id="rId3"/>
              </a:rPr>
              <a:t>https://parentview.ofsted.gov.uk/</a:t>
            </a:r>
            <a:endParaRPr lang="en-US" sz="2400"/>
          </a:p>
          <a:p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2C9F0-F56A-4242-B165-7D26B3DA7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732" y="2476512"/>
            <a:ext cx="4780008" cy="31921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E1A92B9-730B-C293-64C6-D3354AF75CC5}"/>
              </a:ext>
            </a:extLst>
          </p:cNvPr>
          <p:cNvSpPr txBox="1">
            <a:spLocks/>
          </p:cNvSpPr>
          <p:nvPr/>
        </p:nvSpPr>
        <p:spPr>
          <a:xfrm>
            <a:off x="994064" y="566944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Ofsted </a:t>
            </a:r>
            <a:r>
              <a:rPr lang="en-GB" err="1"/>
              <a:t>ParentView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939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CAB3F-7B98-DDF5-AFD7-44F308F01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9B32-50B5-F2DE-D533-FE7E197F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946" y="257212"/>
            <a:ext cx="7886700" cy="1325563"/>
          </a:xfrm>
        </p:spPr>
        <p:txBody>
          <a:bodyPr/>
          <a:lstStyle/>
          <a:p>
            <a:r>
              <a:rPr lang="en-GB"/>
              <a:t>The Year 7 pastoral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9361F-1198-8E7F-6634-09EE75F15F27}"/>
              </a:ext>
            </a:extLst>
          </p:cNvPr>
          <p:cNvSpPr txBox="1"/>
          <p:nvPr/>
        </p:nvSpPr>
        <p:spPr>
          <a:xfrm>
            <a:off x="1433946" y="1259368"/>
            <a:ext cx="7349836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Head of Year: 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Mrs Burgess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Assistant Head of Year: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 Mr Roberts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Deputy Principal: 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Mr Sycamore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dirty="0">
                <a:solidFill>
                  <a:srgbClr val="000000"/>
                </a:solidFill>
                <a:effectLst/>
                <a:latin typeface="+mj-lt"/>
              </a:rPr>
              <a:t>Tutors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7C 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– 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Mrs Goodson and Miss Van De Graaf in Art2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7O – Mr R Law in Ma1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7M – Mr Winter in Ma4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7B – Mrs Allen and Mr Shelley in Ma2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7I – Miss Sankaran in Ge3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7E – Miss Everitt and Mr P Law in Ma7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7R – Mr Collier in Ma3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7T – Mr Garton in Ma5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7N –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Ms Dunn in Ma6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 rtl="0" fontAlgn="base"/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7V – Miss Allinson in Ge2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just"/>
            <a:endParaRPr lang="en-GB" sz="16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99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2ABC3-076E-DCD0-65F2-FEC2C19E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946" y="257212"/>
            <a:ext cx="7886700" cy="1325563"/>
          </a:xfrm>
        </p:spPr>
        <p:txBody>
          <a:bodyPr/>
          <a:lstStyle/>
          <a:p>
            <a:r>
              <a:rPr lang="en-GB"/>
              <a:t>The Year 7 pastoral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FA1AD-282E-8B9A-3DC8-9627FC2FAF36}"/>
              </a:ext>
            </a:extLst>
          </p:cNvPr>
          <p:cNvSpPr txBox="1"/>
          <p:nvPr/>
        </p:nvSpPr>
        <p:spPr>
          <a:xfrm>
            <a:off x="1433946" y="1690689"/>
            <a:ext cx="734983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Head of Year: 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+mj-lt"/>
              </a:rPr>
              <a:t>Mrs Burgess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Assistant Head of Year: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+mj-lt"/>
              </a:rPr>
              <a:t> Mr Roberts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Deputy Principal: 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+mj-lt"/>
              </a:rPr>
              <a:t>Mr Sycamore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>
                <a:solidFill>
                  <a:srgbClr val="000000"/>
                </a:solidFill>
                <a:effectLst/>
                <a:latin typeface="+mj-lt"/>
              </a:rPr>
              <a:t>Tutors 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7C 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+mj-lt"/>
              </a:rPr>
              <a:t>– </a:t>
            </a: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Mrs Goodson and Miss Van De Graaf in Art2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7O – Mr R Law in Ma1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7M – Mr Winter in Ma4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7B – Mrs Allen and Mr Shelley in Ma2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7I – Miss Sankaran in Ge3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7E – Miss Everitt and Mr P Law in Ma7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7R – Mr Collier in Ma3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7T – Mr Garton in Ma5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buNone/>
            </a:pP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7N –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Ms Dunn in Ma6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/>
            <a:r>
              <a:rPr lang="en-GB" sz="1800" b="1" i="0" u="none" strike="noStrike">
                <a:solidFill>
                  <a:srgbClr val="000000"/>
                </a:solidFill>
                <a:effectLst/>
                <a:latin typeface="+mj-lt"/>
              </a:rPr>
              <a:t>7V – Miss Allinson in Ge2</a:t>
            </a:r>
            <a:r>
              <a:rPr lang="en-GB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061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9AF5-1160-0972-D904-FF01A7AE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14904"/>
            <a:ext cx="7848599" cy="1325563"/>
          </a:xfrm>
        </p:spPr>
        <p:txBody>
          <a:bodyPr>
            <a:normAutofit/>
          </a:bodyPr>
          <a:lstStyle/>
          <a:p>
            <a:r>
              <a:rPr lang="en-GB" sz="3200"/>
              <a:t>What are staff saying about Year 7 so far…?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3A75C-8DD2-0996-7F87-7A6456DAC8BE}"/>
              </a:ext>
            </a:extLst>
          </p:cNvPr>
          <p:cNvSpPr>
            <a:spLocks noGrp="1"/>
          </p:cNvSpPr>
          <p:nvPr/>
        </p:nvSpPr>
        <p:spPr>
          <a:xfrm>
            <a:off x="1295401" y="1990683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“All my Year 7 teaching groups are lovely!”</a:t>
            </a:r>
          </a:p>
          <a:p>
            <a:endParaRPr lang="en-GB" sz="2000"/>
          </a:p>
          <a:p>
            <a:r>
              <a:rPr lang="en-GB" sz="2000"/>
              <a:t>“What a delightful year group!”</a:t>
            </a:r>
          </a:p>
          <a:p>
            <a:endParaRPr lang="en-GB" sz="2000"/>
          </a:p>
          <a:p>
            <a:r>
              <a:rPr lang="en-GB" sz="2000"/>
              <a:t>“I am so impressed with their enthusiasm!”</a:t>
            </a:r>
          </a:p>
          <a:p>
            <a:endParaRPr lang="en-GB" sz="2000"/>
          </a:p>
          <a:p>
            <a:r>
              <a:rPr lang="en-GB" sz="2000"/>
              <a:t>“Year 7 are so polite and already saying thank you at the end of lessons.”</a:t>
            </a:r>
          </a:p>
        </p:txBody>
      </p:sp>
    </p:spTree>
    <p:extLst>
      <p:ext uri="{BB962C8B-B14F-4D97-AF65-F5344CB8AC3E}">
        <p14:creationId xmlns:p14="http://schemas.microsoft.com/office/powerpoint/2010/main" val="376475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B3B924E-E13F-C787-158D-5A781C747B0F}"/>
              </a:ext>
            </a:extLst>
          </p:cNvPr>
          <p:cNvSpPr>
            <a:spLocks noGrp="1"/>
          </p:cNvSpPr>
          <p:nvPr/>
        </p:nvSpPr>
        <p:spPr>
          <a:xfrm>
            <a:off x="1459057" y="1301206"/>
            <a:ext cx="5334931" cy="285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ea typeface="Calibri"/>
                <a:cs typeface="Calibri"/>
              </a:rPr>
              <a:t>Wednesday 15th October in the Performance Hall</a:t>
            </a:r>
          </a:p>
          <a:p>
            <a:r>
              <a:rPr lang="en-US">
                <a:ea typeface="Calibri"/>
                <a:cs typeface="Calibri"/>
              </a:rPr>
              <a:t>‘</a:t>
            </a:r>
            <a:r>
              <a:rPr lang="en-US" err="1">
                <a:ea typeface="Calibri"/>
                <a:cs typeface="Calibri"/>
              </a:rPr>
              <a:t>Spanglovision</a:t>
            </a:r>
            <a:r>
              <a:rPr lang="en-US">
                <a:ea typeface="Calibri"/>
                <a:cs typeface="Calibri"/>
              </a:rPr>
              <a:t>’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A celebration of our international principle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CD7131-2BD7-9D03-8B71-73E1E236CD87}"/>
              </a:ext>
            </a:extLst>
          </p:cNvPr>
          <p:cNvSpPr txBox="1">
            <a:spLocks/>
          </p:cNvSpPr>
          <p:nvPr/>
        </p:nvSpPr>
        <p:spPr>
          <a:xfrm>
            <a:off x="1295401" y="514904"/>
            <a:ext cx="784859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/>
              <a:t>International Talent evening</a:t>
            </a:r>
          </a:p>
        </p:txBody>
      </p:sp>
      <p:pic>
        <p:nvPicPr>
          <p:cNvPr id="4" name="Picture 3" descr="A group of colorful speech bubbles&#10;&#10;AI-generated content may be incorrect.">
            <a:extLst>
              <a:ext uri="{FF2B5EF4-FFF2-40B4-BE49-F238E27FC236}">
                <a16:creationId xmlns:a16="http://schemas.microsoft.com/office/drawing/2014/main" id="{CD862C65-BD5A-9D4C-F9EF-C8A0F54A8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49769" y="4307425"/>
            <a:ext cx="3165230" cy="1760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985620-747C-D875-59BB-6846C200112D}"/>
              </a:ext>
            </a:extLst>
          </p:cNvPr>
          <p:cNvSpPr txBox="1"/>
          <p:nvPr/>
        </p:nvSpPr>
        <p:spPr>
          <a:xfrm>
            <a:off x="697523" y="5996842"/>
            <a:ext cx="2590800" cy="83039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46031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C30BE-F0F7-8A23-4349-F4B7B933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23" y="612050"/>
            <a:ext cx="2029261" cy="2869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EF4AB-1B23-9941-254C-B33FF1963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023" y="3631251"/>
            <a:ext cx="2029261" cy="2933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7E1D52-339C-0C68-A3B2-00579E221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03" y="2526385"/>
            <a:ext cx="3050873" cy="1716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92D5B1-BB2A-9C6F-48F8-9DA04E284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84" y="422188"/>
            <a:ext cx="2777942" cy="1951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47D4EE-92F3-C291-578B-279DA00A5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234" y="3384742"/>
            <a:ext cx="3665523" cy="2062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98AAF-5A2C-D630-DFDD-9E489105B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414" y="355220"/>
            <a:ext cx="3665523" cy="2062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864DDF-A6F7-D53A-9F93-AA8D60E931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716" y="4440206"/>
            <a:ext cx="3777252" cy="21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6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6F7AE-9C5A-4152-9151-1DE47D034915}"/>
              </a:ext>
            </a:extLst>
          </p:cNvPr>
          <p:cNvSpPr txBox="1"/>
          <p:nvPr/>
        </p:nvSpPr>
        <p:spPr>
          <a:xfrm>
            <a:off x="5422268" y="5683705"/>
            <a:ext cx="345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FF0000"/>
                </a:solidFill>
                <a:latin typeface="Century Gothic" panose="020F0302020204030204"/>
              </a:rPr>
              <a:t>All clubs commence from the 15</a:t>
            </a:r>
            <a:r>
              <a:rPr lang="en-GB" sz="1200" b="1" baseline="30000">
                <a:solidFill>
                  <a:srgbClr val="FF0000"/>
                </a:solidFill>
                <a:latin typeface="Century Gothic" panose="020F0302020204030204"/>
              </a:rPr>
              <a:t>th</a:t>
            </a:r>
            <a:r>
              <a:rPr lang="en-GB" sz="1200" b="1">
                <a:solidFill>
                  <a:srgbClr val="FF0000"/>
                </a:solidFill>
                <a:latin typeface="Century Gothic" panose="020F0302020204030204"/>
              </a:rPr>
              <a:t> September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566D60-2277-4EF0-8281-E9B6F0F341F6}"/>
              </a:ext>
            </a:extLst>
          </p:cNvPr>
          <p:cNvSpPr txBox="1"/>
          <p:nvPr/>
        </p:nvSpPr>
        <p:spPr>
          <a:xfrm>
            <a:off x="5219700" y="1383803"/>
            <a:ext cx="3559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u="sng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Key details: 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All clubs are free and you can attend as many as you wish!</a:t>
            </a:r>
          </a:p>
          <a:p>
            <a:endParaRPr lang="en-GB" sz="1500" b="1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There is no sign-up required (just turn up), other than Climbing club (Sign up at the PE office). </a:t>
            </a:r>
          </a:p>
          <a:p>
            <a:endParaRPr lang="en-GB" sz="1500" b="1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No equipment required, students just need to get changed into the appropriate school PE kit (shinpads for football/ hockey, gumshield for rugby).</a:t>
            </a:r>
          </a:p>
          <a:p>
            <a:endParaRPr lang="en-GB" sz="1500" b="1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All after school clubs run from 3-4pm.</a:t>
            </a:r>
            <a:endParaRPr lang="en-GB" sz="1500">
              <a:solidFill>
                <a:prstClr val="black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39207-CA9C-DF80-72F9-BA48B869ADDB}"/>
              </a:ext>
            </a:extLst>
          </p:cNvPr>
          <p:cNvSpPr txBox="1"/>
          <p:nvPr/>
        </p:nvSpPr>
        <p:spPr>
          <a:xfrm>
            <a:off x="5371719" y="5317558"/>
            <a:ext cx="35594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Any questions please see Mr Anderson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56146-2E7F-922B-2BF0-BD86B7D9D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81" y="756323"/>
            <a:ext cx="4671372" cy="5538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40A11-8145-FB99-162F-390B8FC15E3F}"/>
              </a:ext>
            </a:extLst>
          </p:cNvPr>
          <p:cNvSpPr txBox="1">
            <a:spLocks/>
          </p:cNvSpPr>
          <p:nvPr/>
        </p:nvSpPr>
        <p:spPr>
          <a:xfrm>
            <a:off x="1295401" y="638720"/>
            <a:ext cx="784859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/>
              <a:t>Autumn extra-curricular clubs 2025</a:t>
            </a:r>
          </a:p>
        </p:txBody>
      </p:sp>
    </p:spTree>
    <p:extLst>
      <p:ext uri="{BB962C8B-B14F-4D97-AF65-F5344CB8AC3E}">
        <p14:creationId xmlns:p14="http://schemas.microsoft.com/office/powerpoint/2010/main" val="1553432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F78E3EA-5E53-BF88-3C70-C62C5D7C6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276453"/>
              </p:ext>
            </p:extLst>
          </p:nvPr>
        </p:nvGraphicFramePr>
        <p:xfrm>
          <a:off x="474452" y="1854679"/>
          <a:ext cx="8197695" cy="4206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3351">
                  <a:extLst>
                    <a:ext uri="{9D8B030D-6E8A-4147-A177-3AD203B41FA5}">
                      <a16:colId xmlns:a16="http://schemas.microsoft.com/office/drawing/2014/main" val="1185863750"/>
                    </a:ext>
                  </a:extLst>
                </a:gridCol>
                <a:gridCol w="2828637">
                  <a:extLst>
                    <a:ext uri="{9D8B030D-6E8A-4147-A177-3AD203B41FA5}">
                      <a16:colId xmlns:a16="http://schemas.microsoft.com/office/drawing/2014/main" val="3419926996"/>
                    </a:ext>
                  </a:extLst>
                </a:gridCol>
                <a:gridCol w="142731">
                  <a:extLst>
                    <a:ext uri="{9D8B030D-6E8A-4147-A177-3AD203B41FA5}">
                      <a16:colId xmlns:a16="http://schemas.microsoft.com/office/drawing/2014/main" val="433666787"/>
                    </a:ext>
                  </a:extLst>
                </a:gridCol>
                <a:gridCol w="2460569">
                  <a:extLst>
                    <a:ext uri="{9D8B030D-6E8A-4147-A177-3AD203B41FA5}">
                      <a16:colId xmlns:a16="http://schemas.microsoft.com/office/drawing/2014/main" val="2441401068"/>
                    </a:ext>
                  </a:extLst>
                </a:gridCol>
                <a:gridCol w="1312407">
                  <a:extLst>
                    <a:ext uri="{9D8B030D-6E8A-4147-A177-3AD203B41FA5}">
                      <a16:colId xmlns:a16="http://schemas.microsoft.com/office/drawing/2014/main" val="1234718415"/>
                    </a:ext>
                  </a:extLst>
                </a:gridCol>
              </a:tblGrid>
              <a:tr h="24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Day/Time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1435" marR="5143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i="1">
                          <a:solidFill>
                            <a:schemeClr val="tx1"/>
                          </a:solidFill>
                          <a:effectLst/>
                        </a:rPr>
                        <a:t>Lunchtime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  <a:effectLst/>
                        </a:rPr>
                        <a:t>(12.40 – 1.05pm)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i="1">
                          <a:solidFill>
                            <a:schemeClr val="tx1"/>
                          </a:solidFill>
                          <a:effectLst/>
                        </a:rPr>
                        <a:t>After School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  <a:effectLst/>
                        </a:rPr>
                        <a:t>(3-4pm)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814894"/>
                  </a:ext>
                </a:extLst>
              </a:tr>
              <a:tr h="55765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i="1">
                          <a:solidFill>
                            <a:srgbClr val="000000"/>
                          </a:solidFill>
                          <a:effectLst/>
                        </a:rPr>
                        <a:t>Monday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   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Flute Choir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(all years) - Mu 2</a:t>
                      </a:r>
                      <a:endParaRPr lang="en-US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     Soul Band (all Years) - Mu1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  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Concert Band (all years) - Mu 1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15887"/>
                  </a:ext>
                </a:extLst>
              </a:tr>
              <a:tr h="70495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i="1">
                          <a:solidFill>
                            <a:srgbClr val="000000"/>
                          </a:solidFill>
                          <a:effectLst/>
                        </a:rPr>
                        <a:t>Tuesday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String Ensemble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(all years) - Mu 1</a:t>
                      </a:r>
                      <a:endParaRPr lang="en-US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Music Theory Support drop - Mu 3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   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182540"/>
                  </a:ext>
                </a:extLst>
              </a:tr>
              <a:tr h="6313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i="1">
                          <a:solidFill>
                            <a:srgbClr val="000000"/>
                          </a:solidFill>
                          <a:effectLst/>
                        </a:rPr>
                        <a:t>Wednesday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Woodwind Ensemble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(all years) - Mu 2  </a:t>
                      </a:r>
                      <a:endParaRPr lang="en-US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Snare Drum Group (all years) – Mu 1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     </a:t>
                      </a: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Orchestra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(all years) - Mu 1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028861"/>
                  </a:ext>
                </a:extLst>
              </a:tr>
              <a:tr h="8733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i="1">
                          <a:solidFill>
                            <a:srgbClr val="000000"/>
                          </a:solidFill>
                          <a:effectLst/>
                        </a:rPr>
                        <a:t>Thursday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     </a:t>
                      </a:r>
                      <a:endParaRPr lang="en-US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   Upper School Choir (years 9+) - Mu 1</a:t>
                      </a:r>
                      <a:endParaRPr lang="en-US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Brass Ensemble (all years) - Mu 2</a:t>
                      </a:r>
                      <a:endParaRPr lang="en-US" sz="1000">
                        <a:effectLst/>
                      </a:endParaRPr>
                    </a:p>
                    <a:p>
                      <a:pPr>
                        <a:buNone/>
                      </a:pP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187259"/>
                  </a:ext>
                </a:extLst>
              </a:tr>
              <a:tr h="55765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i="1">
                          <a:solidFill>
                            <a:srgbClr val="000000"/>
                          </a:solidFill>
                          <a:effectLst/>
                        </a:rPr>
                        <a:t>Friday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err="1">
                          <a:solidFill>
                            <a:srgbClr val="000000"/>
                          </a:solidFill>
                          <a:effectLst/>
                        </a:rPr>
                        <a:t>Comberton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 Young Voices (Yrs 7-9) Mu 1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Big Band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(all years) - Mu 1</a:t>
                      </a: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000">
                        <a:effectLst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160728"/>
                  </a:ext>
                </a:extLst>
              </a:tr>
              <a:tr h="571500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All students participating in any of the above clubs are asked to contribute towards running costs. £10 per child or £12 per family for unlimited music clubs per term, payable via </a:t>
                      </a:r>
                      <a:r>
                        <a:rPr lang="en-US" sz="1000" err="1">
                          <a:solidFill>
                            <a:schemeClr val="tx1"/>
                          </a:solidFill>
                          <a:effectLst/>
                        </a:rPr>
                        <a:t>ParentPay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.  Please click on the activity name to complete the registration form before attending as spaces maybe limited.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Any queries, please speak to a member of staff in Music Department.   Look out for new clubs starting soon</a:t>
                      </a: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!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1435" marR="5143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167168"/>
                  </a:ext>
                </a:extLst>
              </a:tr>
            </a:tbl>
          </a:graphicData>
        </a:graphic>
      </p:graphicFrame>
      <p:pic>
        <p:nvPicPr>
          <p:cNvPr id="10" name="Picture 9" descr="A musical instrument with notes and a saxophone&#10;&#10;AI-generated content may be incorrect.">
            <a:extLst>
              <a:ext uri="{FF2B5EF4-FFF2-40B4-BE49-F238E27FC236}">
                <a16:creationId xmlns:a16="http://schemas.microsoft.com/office/drawing/2014/main" id="{F5E06A1B-4821-3134-4A45-F8339D0BD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571" y="801428"/>
            <a:ext cx="889346" cy="902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BACB3-76DB-7A3D-2EBA-8F6617168479}"/>
              </a:ext>
            </a:extLst>
          </p:cNvPr>
          <p:cNvSpPr txBox="1">
            <a:spLocks/>
          </p:cNvSpPr>
          <p:nvPr/>
        </p:nvSpPr>
        <p:spPr>
          <a:xfrm>
            <a:off x="647700" y="662781"/>
            <a:ext cx="784859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/>
              <a:t>Music department activities</a:t>
            </a:r>
          </a:p>
          <a:p>
            <a:pPr algn="ctr"/>
            <a:r>
              <a:rPr lang="en-GB" sz="3200"/>
              <a:t>Autumn term 2025</a:t>
            </a:r>
          </a:p>
        </p:txBody>
      </p:sp>
    </p:spTree>
    <p:extLst>
      <p:ext uri="{BB962C8B-B14F-4D97-AF65-F5344CB8AC3E}">
        <p14:creationId xmlns:p14="http://schemas.microsoft.com/office/powerpoint/2010/main" val="706130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DA70C-1BC4-ABBB-A133-3F5FC80C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35142"/>
            <a:ext cx="7886700" cy="1325563"/>
          </a:xfrm>
        </p:spPr>
        <p:txBody>
          <a:bodyPr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3600" err="1"/>
              <a:t>Beaumanor</a:t>
            </a:r>
            <a:r>
              <a:rPr lang="en-US" sz="3600"/>
              <a:t> 2026</a:t>
            </a:r>
            <a:br>
              <a:rPr lang="en-US" sz="3600"/>
            </a:br>
            <a:r>
              <a:rPr lang="en-US" sz="3600"/>
              <a:t>Week beginning 6th July </a:t>
            </a:r>
            <a:endParaRPr lang="en-GB"/>
          </a:p>
        </p:txBody>
      </p:sp>
      <p:pic>
        <p:nvPicPr>
          <p:cNvPr id="7" name="Picture 6" descr="A group of people climbing a wall&#10;&#10;AI-generated content may be incorrect.">
            <a:extLst>
              <a:ext uri="{FF2B5EF4-FFF2-40B4-BE49-F238E27FC236}">
                <a16:creationId xmlns:a16="http://schemas.microsoft.com/office/drawing/2014/main" id="{92A5A0F5-BF1F-FB1F-E3BB-D48148F23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80" y="3918767"/>
            <a:ext cx="4166754" cy="2777836"/>
          </a:xfrm>
          <a:prstGeom prst="rect">
            <a:avLst/>
          </a:prstGeom>
        </p:spPr>
      </p:pic>
      <p:pic>
        <p:nvPicPr>
          <p:cNvPr id="9" name="Picture 8" descr="A group of boys wearing black goggles&#10;&#10;AI-generated content may be incorrect.">
            <a:extLst>
              <a:ext uri="{FF2B5EF4-FFF2-40B4-BE49-F238E27FC236}">
                <a16:creationId xmlns:a16="http://schemas.microsoft.com/office/drawing/2014/main" id="{1949D4BA-0998-666E-BA40-D084546DB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3" y="1681933"/>
            <a:ext cx="3025486" cy="2269115"/>
          </a:xfrm>
          <a:prstGeom prst="rect">
            <a:avLst/>
          </a:prstGeom>
        </p:spPr>
      </p:pic>
      <p:pic>
        <p:nvPicPr>
          <p:cNvPr id="11" name="Picture 10" descr="A group of kids sitting in a circle&#10;&#10;AI-generated content may be incorrect.">
            <a:extLst>
              <a:ext uri="{FF2B5EF4-FFF2-40B4-BE49-F238E27FC236}">
                <a16:creationId xmlns:a16="http://schemas.microsoft.com/office/drawing/2014/main" id="{11E18EAC-CB68-4B18-4529-1BF96CBC2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09628" y="2183294"/>
            <a:ext cx="4980711" cy="37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25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53BFF-74D2-337B-F2E4-92D29480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477" y="1347070"/>
            <a:ext cx="6858000" cy="3468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D361BF-453B-F73C-9D07-18677D404F63}"/>
              </a:ext>
            </a:extLst>
          </p:cNvPr>
          <p:cNvSpPr txBox="1"/>
          <p:nvPr/>
        </p:nvSpPr>
        <p:spPr>
          <a:xfrm>
            <a:off x="1140506" y="284091"/>
            <a:ext cx="6855847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tx1">
                    <a:lumMod val="49000"/>
                    <a:lumOff val="51000"/>
                  </a:schemeClr>
                </a:solidFill>
                <a:ea typeface="Calibri" panose="020F0502020204030204"/>
                <a:cs typeface="Calibri" panose="020F0502020204030204"/>
              </a:rPr>
              <a:t>E-Safety- how you can help your child navigate safely online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F4C264-A21D-12E4-AA32-8433A5D62F05}"/>
              </a:ext>
            </a:extLst>
          </p:cNvPr>
          <p:cNvSpPr/>
          <p:nvPr/>
        </p:nvSpPr>
        <p:spPr>
          <a:xfrm>
            <a:off x="504044" y="5230444"/>
            <a:ext cx="8130989" cy="7939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chemeClr val="tx1"/>
                </a:solidFill>
              </a:rPr>
              <a:t>None of the above apps should be available to children under 13- watch out for children hiding Apps.</a:t>
            </a:r>
            <a:r>
              <a:rPr lang="en-GB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5249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F12DAB"/>
      </a:accent2>
      <a:accent3>
        <a:srgbClr val="85E862"/>
      </a:accent3>
      <a:accent4>
        <a:srgbClr val="75707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2" id="{67E48F9D-21B7-4AE8-953B-00B5559E5412}" vid="{EF78CBA0-A027-479A-B07F-3C10B3A247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6221dbcf1b24d8983da1c7d4acfb9aa xmlns="9da7815e-6224-41a2-8179-fbc5bdcec2cb">
      <Terms xmlns="http://schemas.microsoft.com/office/infopath/2007/PartnerControls"/>
    </l6221dbcf1b24d8983da1c7d4acfb9aa>
    <TaxCatchAll xmlns="9da7815e-6224-41a2-8179-fbc5bdcec2cb" xsi:nil="true"/>
    <lcf76f155ced4ddcb4097134ff3c332f xmlns="4b67dbab-2151-4e9f-a1e7-fb4c33e7e3d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53191E38650142B79194B16D0C45D3" ma:contentTypeVersion="20" ma:contentTypeDescription="Create a new document." ma:contentTypeScope="" ma:versionID="17d07ad638c2db65510a79745b80dba8">
  <xsd:schema xmlns:xsd="http://www.w3.org/2001/XMLSchema" xmlns:xs="http://www.w3.org/2001/XMLSchema" xmlns:p="http://schemas.microsoft.com/office/2006/metadata/properties" xmlns:ns2="9da7815e-6224-41a2-8179-fbc5bdcec2cb" xmlns:ns3="4b67dbab-2151-4e9f-a1e7-fb4c33e7e3d6" xmlns:ns4="44696a12-60de-48f6-a031-0d8bfcb61375" targetNamespace="http://schemas.microsoft.com/office/2006/metadata/properties" ma:root="true" ma:fieldsID="cccaef65c7132d0f30599aff12720ddf" ns2:_="" ns3:_="" ns4:_="">
    <xsd:import namespace="9da7815e-6224-41a2-8179-fbc5bdcec2cb"/>
    <xsd:import namespace="4b67dbab-2151-4e9f-a1e7-fb4c33e7e3d6"/>
    <xsd:import namespace="44696a12-60de-48f6-a031-0d8bfcb61375"/>
    <xsd:element name="properties">
      <xsd:complexType>
        <xsd:sequence>
          <xsd:element name="documentManagement">
            <xsd:complexType>
              <xsd:all>
                <xsd:element ref="ns2:l6221dbcf1b24d8983da1c7d4acfb9aa" minOccurs="0"/>
                <xsd:element ref="ns2:TaxCatchAll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7815e-6224-41a2-8179-fbc5bdcec2cb" elementFormDefault="qualified">
    <xsd:import namespace="http://schemas.microsoft.com/office/2006/documentManagement/types"/>
    <xsd:import namespace="http://schemas.microsoft.com/office/infopath/2007/PartnerControls"/>
    <xsd:element name="l6221dbcf1b24d8983da1c7d4acfb9aa" ma:index="9" nillable="true" ma:taxonomy="true" ma:internalName="l6221dbcf1b24d8983da1c7d4acfb9aa" ma:taxonomyFieldName="Document_x0020_Category" ma:displayName="Document Category" ma:fieldId="{56221dbc-f1b2-4d89-83da-1c7d4acfb9aa}" ma:sspId="755c0e60-3cfb-4199-92cf-3a58c40b78d9" ma:termSetId="661e7864-180b-417f-bce2-625c5702c59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a470b94-4fdf-430d-b91a-1b3064b39b9f}" ma:internalName="TaxCatchAll" ma:showField="CatchAllData" ma:web="9da7815e-6224-41a2-8179-fbc5bdcec2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7dbab-2151-4e9f-a1e7-fb4c33e7e3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755c0e60-3cfb-4199-92cf-3a58c40b78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96a12-60de-48f6-a031-0d8bfcb6137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D60939-AFAA-46FF-885E-CA780405C877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44696a12-60de-48f6-a031-0d8bfcb61375"/>
    <ds:schemaRef ds:uri="http://schemas.microsoft.com/office/infopath/2007/PartnerControls"/>
    <ds:schemaRef ds:uri="9da7815e-6224-41a2-8179-fbc5bdcec2cb"/>
    <ds:schemaRef ds:uri="http://purl.org/dc/dcmitype/"/>
    <ds:schemaRef ds:uri="http://purl.org/dc/terms/"/>
    <ds:schemaRef ds:uri="http://schemas.openxmlformats.org/package/2006/metadata/core-properties"/>
    <ds:schemaRef ds:uri="4b67dbab-2151-4e9f-a1e7-fb4c33e7e3d6"/>
  </ds:schemaRefs>
</ds:datastoreItem>
</file>

<file path=customXml/itemProps2.xml><?xml version="1.0" encoding="utf-8"?>
<ds:datastoreItem xmlns:ds="http://schemas.openxmlformats.org/officeDocument/2006/customXml" ds:itemID="{486BE224-FD52-47EE-8849-A59226EC11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B08E26-3EA3-4CEF-9C58-00266B71BFE2}">
  <ds:schemaRefs>
    <ds:schemaRef ds:uri="44696a12-60de-48f6-a031-0d8bfcb61375"/>
    <ds:schemaRef ds:uri="4b67dbab-2151-4e9f-a1e7-fb4c33e7e3d6"/>
    <ds:schemaRef ds:uri="9da7815e-6224-41a2-8179-fbc5bdcec2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Comberton</Template>
  <TotalTime>0</TotalTime>
  <Words>1192</Words>
  <Application>Microsoft Office PowerPoint</Application>
  <PresentationFormat>On-screen Show (4:3)</PresentationFormat>
  <Paragraphs>173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Calibri</vt:lpstr>
      <vt:lpstr>Century Gothic</vt:lpstr>
      <vt:lpstr>Office Theme</vt:lpstr>
      <vt:lpstr>Meet the Tutor evening</vt:lpstr>
      <vt:lpstr>The Year 7 pastoral team</vt:lpstr>
      <vt:lpstr>What are staff saying about Year 7 so far…?</vt:lpstr>
      <vt:lpstr>PowerPoint Presentation</vt:lpstr>
      <vt:lpstr>PowerPoint Presentation</vt:lpstr>
      <vt:lpstr>PowerPoint Presentation</vt:lpstr>
      <vt:lpstr>PowerPoint Presentation</vt:lpstr>
      <vt:lpstr>Beaumanor 2026 Week beginning 6th July </vt:lpstr>
      <vt:lpstr>PowerPoint Presentation</vt:lpstr>
      <vt:lpstr>PowerPoint Presentation</vt:lpstr>
      <vt:lpstr>Supporting your child in making healthy food choices in school</vt:lpstr>
      <vt:lpstr>Tips to help support your child’s food choice at school</vt:lpstr>
      <vt:lpstr>Tracking food choices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Year 7 pastoral team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Higgs</dc:creator>
  <cp:lastModifiedBy>Sarah Higgs</cp:lastModifiedBy>
  <cp:revision>39</cp:revision>
  <dcterms:created xsi:type="dcterms:W3CDTF">2025-09-04T07:52:44Z</dcterms:created>
  <dcterms:modified xsi:type="dcterms:W3CDTF">2025-09-18T21:38:14Z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25599d4-67a6-4230-845b-3a0138b2778c_Enabled">
    <vt:lpwstr>true</vt:lpwstr>
  </property>
  <property fmtid="{D5CDD505-2E9C-101B-9397-08002B2CF9AE}" pid="3" name="MSIP_Label_e25599d4-67a6-4230-845b-3a0138b2778c_SetDate">
    <vt:lpwstr>2025-09-04T21:13:12Z</vt:lpwstr>
  </property>
  <property fmtid="{D5CDD505-2E9C-101B-9397-08002B2CF9AE}" pid="4" name="MSIP_Label_e25599d4-67a6-4230-845b-3a0138b2778c_Method">
    <vt:lpwstr>Standard</vt:lpwstr>
  </property>
  <property fmtid="{D5CDD505-2E9C-101B-9397-08002B2CF9AE}" pid="5" name="MSIP_Label_e25599d4-67a6-4230-845b-3a0138b2778c_Name">
    <vt:lpwstr>defa4170-0d19-0005-0004-bc88714345d2</vt:lpwstr>
  </property>
  <property fmtid="{D5CDD505-2E9C-101B-9397-08002B2CF9AE}" pid="6" name="MSIP_Label_e25599d4-67a6-4230-845b-3a0138b2778c_SiteId">
    <vt:lpwstr>7eeaedd6-bf37-4015-8fe9-19fbc2c02d55</vt:lpwstr>
  </property>
  <property fmtid="{D5CDD505-2E9C-101B-9397-08002B2CF9AE}" pid="7" name="MSIP_Label_e25599d4-67a6-4230-845b-3a0138b2778c_ActionId">
    <vt:lpwstr>7cabd66b-2584-4e5f-af50-af114336e063</vt:lpwstr>
  </property>
  <property fmtid="{D5CDD505-2E9C-101B-9397-08002B2CF9AE}" pid="8" name="MSIP_Label_e25599d4-67a6-4230-845b-3a0138b2778c_ContentBits">
    <vt:lpwstr>0</vt:lpwstr>
  </property>
  <property fmtid="{D5CDD505-2E9C-101B-9397-08002B2CF9AE}" pid="9" name="MSIP_Label_e25599d4-67a6-4230-845b-3a0138b2778c_Tag">
    <vt:lpwstr>10, 3, 0, 1</vt:lpwstr>
  </property>
  <property fmtid="{D5CDD505-2E9C-101B-9397-08002B2CF9AE}" pid="10" name="ContentTypeId">
    <vt:lpwstr>0x010100EB53191E38650142B79194B16D0C45D3</vt:lpwstr>
  </property>
  <property fmtid="{D5CDD505-2E9C-101B-9397-08002B2CF9AE}" pid="11" name="MediaServiceImageTags">
    <vt:lpwstr/>
  </property>
  <property fmtid="{D5CDD505-2E9C-101B-9397-08002B2CF9AE}" pid="12" name="Document Category">
    <vt:lpwstr/>
  </property>
  <property fmtid="{D5CDD505-2E9C-101B-9397-08002B2CF9AE}" pid="13" name="Document_x0020_Category">
    <vt:lpwstr/>
  </property>
</Properties>
</file>